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Average"/>
      <p:regular r:id="rId16"/>
    </p:embeddedFont>
    <p:embeddedFont>
      <p:font typeface="Oswald"/>
      <p:regular r:id="rId17"/>
      <p:bold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Oswald-regular.fntdata"/><Relationship Id="rId16" Type="http://schemas.openxmlformats.org/officeDocument/2006/relationships/font" Target="fonts/Averag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Oswald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89ed8b572f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89ed8b572f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89ed8b572f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89ed8b572f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9f633a3de3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9f633a3de3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89ed8b572f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89ed8b572f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9f633a3de3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9f633a3de3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89ed8b572f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89ed8b572f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89ed8b572f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89ed8b572f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9f633a3de3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9f633a3de3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9f633a3de3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9f633a3de3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671258" y="154005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Retroconversion of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/>
              <a:t>"Polish Literary Bibliography”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 sz="2900"/>
              <a:t>results of the first part of the work </a:t>
            </a:r>
            <a:endParaRPr sz="2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311700" y="45055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l" sz="1600"/>
              <a:t>Patryk Hubar</a:t>
            </a:r>
            <a:endParaRPr sz="1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2"/>
          <p:cNvSpPr txBox="1"/>
          <p:nvPr>
            <p:ph type="title"/>
          </p:nvPr>
        </p:nvSpPr>
        <p:spPr>
          <a:xfrm>
            <a:off x="311700" y="19990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4000"/>
              <a:t>Thank you!</a:t>
            </a:r>
            <a:endParaRPr sz="4000"/>
          </a:p>
        </p:txBody>
      </p:sp>
      <p:sp>
        <p:nvSpPr>
          <p:cNvPr id="112" name="Google Shape;112;p22"/>
          <p:cNvSpPr txBox="1"/>
          <p:nvPr>
            <p:ph idx="4294967295" type="subTitle"/>
          </p:nvPr>
        </p:nvSpPr>
        <p:spPr>
          <a:xfrm>
            <a:off x="311700" y="45055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1600"/>
              </a:spcAft>
              <a:buNone/>
            </a:pPr>
            <a:r>
              <a:rPr lang="pl" sz="1600"/>
              <a:t>patryk.hubar@ibl.waw.pl</a:t>
            </a:r>
            <a:endParaRPr sz="1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20404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4800"/>
              <a:t>Retroconversion</a:t>
            </a:r>
            <a:endParaRPr sz="4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273900" y="1375675"/>
            <a:ext cx="3076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3700"/>
              <a:t>“Polish Literary Bibliography” (PLB)</a:t>
            </a:r>
            <a:endParaRPr sz="2900"/>
          </a:p>
        </p:txBody>
      </p:sp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4163" y="152400"/>
            <a:ext cx="5009632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311700" y="19990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4000"/>
              <a:t>First stage of project</a:t>
            </a:r>
            <a:endParaRPr sz="4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type="title"/>
          </p:nvPr>
        </p:nvSpPr>
        <p:spPr>
          <a:xfrm>
            <a:off x="311700" y="19990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4000"/>
              <a:t>Rule-based processing</a:t>
            </a:r>
            <a:endParaRPr sz="4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 </a:t>
            </a:r>
            <a:endParaRPr/>
          </a:p>
        </p:txBody>
      </p:sp>
      <p:sp>
        <p:nvSpPr>
          <p:cNvPr id="87" name="Google Shape;87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pl"/>
              <a:t> </a:t>
            </a:r>
            <a:endParaRPr/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04847"/>
            <a:ext cx="9144003" cy="43338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>
            <p:ph type="title"/>
          </p:nvPr>
        </p:nvSpPr>
        <p:spPr>
          <a:xfrm>
            <a:off x="311700" y="1481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4000"/>
              <a:t>Validation</a:t>
            </a:r>
            <a:endParaRPr sz="4000"/>
          </a:p>
        </p:txBody>
      </p:sp>
      <p:sp>
        <p:nvSpPr>
          <p:cNvPr id="94" name="Google Shape;94;p19"/>
          <p:cNvSpPr txBox="1"/>
          <p:nvPr>
            <p:ph idx="1" type="body"/>
          </p:nvPr>
        </p:nvSpPr>
        <p:spPr>
          <a:xfrm>
            <a:off x="311700" y="2622075"/>
            <a:ext cx="8520600" cy="6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400">
                <a:solidFill>
                  <a:srgbClr val="FFFFFF"/>
                </a:solidFill>
              </a:rPr>
              <a:t>70% correctly processed </a:t>
            </a:r>
            <a:r>
              <a:rPr lang="pl" sz="2400">
                <a:solidFill>
                  <a:srgbClr val="FFFFFF"/>
                </a:solidFill>
              </a:rPr>
              <a:t>bibliographic</a:t>
            </a:r>
            <a:r>
              <a:rPr lang="pl" sz="2400">
                <a:solidFill>
                  <a:srgbClr val="FFFFFF"/>
                </a:solidFill>
              </a:rPr>
              <a:t> records</a:t>
            </a:r>
            <a:endParaRPr sz="2000">
              <a:solidFill>
                <a:srgbClr val="FFFFFF"/>
              </a:solidFill>
            </a:endParaRPr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"/>
          <p:cNvSpPr txBox="1"/>
          <p:nvPr>
            <p:ph type="title"/>
          </p:nvPr>
        </p:nvSpPr>
        <p:spPr>
          <a:xfrm>
            <a:off x="311700" y="19990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4000"/>
              <a:t>Second</a:t>
            </a:r>
            <a:r>
              <a:rPr lang="pl" sz="4000"/>
              <a:t> stage of project</a:t>
            </a:r>
            <a:endParaRPr sz="4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/>
          <p:nvPr>
            <p:ph type="title"/>
          </p:nvPr>
        </p:nvSpPr>
        <p:spPr>
          <a:xfrm>
            <a:off x="311700" y="9493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4000"/>
              <a:t>Machine learning</a:t>
            </a:r>
            <a:endParaRPr sz="4000"/>
          </a:p>
        </p:txBody>
      </p:sp>
      <p:pic>
        <p:nvPicPr>
          <p:cNvPr id="105" name="Google Shape;10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46975" y="2943073"/>
            <a:ext cx="2305626" cy="82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3425" y="2402713"/>
            <a:ext cx="1905000" cy="190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